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62" r:id="rId5"/>
    <p:sldId id="263" r:id="rId6"/>
    <p:sldId id="264" r:id="rId7"/>
    <p:sldId id="266" r:id="rId8"/>
    <p:sldId id="267" r:id="rId9"/>
    <p:sldId id="265"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9" d="100"/>
          <a:sy n="69" d="100"/>
        </p:scale>
        <p:origin x="37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32855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377019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142781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72315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332787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337961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424571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12650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282541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85071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F3DB0B-5DD7-4FE3-82B0-494E5E364353}" type="datetimeFigureOut">
              <a:rPr lang="zh-CN" altLang="en-US" smtClean="0"/>
              <a:t>2020/3/23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72598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3DB0B-5DD7-4FE3-82B0-494E5E364353}" type="datetimeFigureOut">
              <a:rPr lang="zh-CN" altLang="en-US" smtClean="0"/>
              <a:t>2020/3/23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378E6-DB8A-47F7-A68D-576F2F19F919}" type="slidenum">
              <a:rPr lang="zh-CN" altLang="en-US" smtClean="0"/>
              <a:t>‹#›</a:t>
            </a:fld>
            <a:endParaRPr lang="zh-CN" altLang="en-US"/>
          </a:p>
        </p:txBody>
      </p:sp>
    </p:spTree>
    <p:extLst>
      <p:ext uri="{BB962C8B-B14F-4D97-AF65-F5344CB8AC3E}">
        <p14:creationId xmlns:p14="http://schemas.microsoft.com/office/powerpoint/2010/main" val="1159198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4" descr="PPT标准模板-01"/>
          <p:cNvPicPr>
            <a:picLocks noChangeAspect="1"/>
          </p:cNvPicPr>
          <p:nvPr/>
        </p:nvPicPr>
        <p:blipFill>
          <a:blip r:embed="rId3"/>
          <a:stretch>
            <a:fillRect/>
          </a:stretch>
        </p:blipFill>
        <p:spPr>
          <a:xfrm>
            <a:off x="0" y="-1270"/>
            <a:ext cx="12199714" cy="6859270"/>
          </a:xfrm>
          <a:prstGeom prst="rect">
            <a:avLst/>
          </a:prstGeom>
        </p:spPr>
      </p:pic>
      <p:sp>
        <p:nvSpPr>
          <p:cNvPr id="2" name="标题 1"/>
          <p:cNvSpPr>
            <a:spLocks noGrp="1"/>
          </p:cNvSpPr>
          <p:nvPr>
            <p:ph type="ctrTitle"/>
          </p:nvPr>
        </p:nvSpPr>
        <p:spPr>
          <a:xfrm>
            <a:off x="3467100" y="1612220"/>
            <a:ext cx="9144000" cy="2387600"/>
          </a:xfrm>
        </p:spPr>
        <p:txBody>
          <a:bodyPr/>
          <a:lstStyle/>
          <a:p>
            <a:r>
              <a:rPr lang="zh-CN" altLang="en-US" b="1" dirty="0">
                <a:solidFill>
                  <a:schemeClr val="bg1"/>
                </a:solidFill>
                <a:ea typeface="宋体" pitchFamily="2" charset="-122"/>
              </a:rPr>
              <a:t>项目名称</a:t>
            </a:r>
            <a:endParaRPr lang="zh-CN" altLang="en-US" dirty="0">
              <a:solidFill>
                <a:schemeClr val="bg1"/>
              </a:solidFill>
            </a:endParaRPr>
          </a:p>
        </p:txBody>
      </p:sp>
      <p:sp>
        <p:nvSpPr>
          <p:cNvPr id="3" name="副标题 2"/>
          <p:cNvSpPr>
            <a:spLocks noGrp="1"/>
          </p:cNvSpPr>
          <p:nvPr>
            <p:ph type="subTitle" idx="1"/>
          </p:nvPr>
        </p:nvSpPr>
        <p:spPr>
          <a:xfrm>
            <a:off x="3048000" y="4418467"/>
            <a:ext cx="9144000" cy="1655762"/>
          </a:xfrm>
        </p:spPr>
        <p:txBody>
          <a:bodyPr/>
          <a:lstStyle/>
          <a:p>
            <a:r>
              <a:rPr lang="zh-CN" altLang="en-US" b="1" dirty="0">
                <a:ea typeface="宋体" pitchFamily="2" charset="-122"/>
              </a:rPr>
              <a:t>组长：</a:t>
            </a:r>
            <a:r>
              <a:rPr lang="en-US" altLang="zh-CN" b="1" dirty="0">
                <a:ea typeface="宋体" pitchFamily="2" charset="-122"/>
              </a:rPr>
              <a:t>XXX            </a:t>
            </a:r>
            <a:r>
              <a:rPr lang="zh-CN" altLang="en-US" b="1" dirty="0">
                <a:ea typeface="宋体" pitchFamily="2" charset="-122"/>
              </a:rPr>
              <a:t>指导教师：</a:t>
            </a:r>
            <a:r>
              <a:rPr lang="en-US" altLang="zh-CN" b="1" dirty="0">
                <a:ea typeface="宋体" pitchFamily="2" charset="-122"/>
              </a:rPr>
              <a:t>XXX</a:t>
            </a:r>
          </a:p>
          <a:p>
            <a:r>
              <a:rPr lang="zh-CN" altLang="en-US" sz="2000" dirty="0"/>
              <a:t>小组成员：</a:t>
            </a:r>
            <a:r>
              <a:rPr lang="en-US" altLang="zh-CN" sz="2000" dirty="0"/>
              <a:t>【</a:t>
            </a:r>
            <a:r>
              <a:rPr lang="zh-CN" altLang="en-US" sz="2000" dirty="0"/>
              <a:t>姓名</a:t>
            </a:r>
            <a:r>
              <a:rPr lang="en-US" altLang="zh-CN" sz="2000" dirty="0"/>
              <a:t>】  【</a:t>
            </a:r>
            <a:r>
              <a:rPr lang="zh-CN" altLang="en-US" sz="2000" dirty="0"/>
              <a:t>姓名</a:t>
            </a:r>
            <a:r>
              <a:rPr lang="en-US" altLang="zh-CN" sz="2000" dirty="0"/>
              <a:t>】  【</a:t>
            </a:r>
            <a:r>
              <a:rPr lang="zh-CN" altLang="en-US" sz="2000" dirty="0"/>
              <a:t>姓名</a:t>
            </a:r>
            <a:r>
              <a:rPr lang="en-US" altLang="zh-CN" sz="2000" dirty="0"/>
              <a:t>】  【</a:t>
            </a:r>
            <a:r>
              <a:rPr lang="zh-CN" altLang="en-US" sz="2000" dirty="0"/>
              <a:t>姓名</a:t>
            </a:r>
            <a:r>
              <a:rPr lang="en-US" altLang="zh-CN" sz="2000" dirty="0"/>
              <a:t>】  【</a:t>
            </a:r>
            <a:r>
              <a:rPr lang="zh-CN" altLang="en-US" sz="2000" dirty="0"/>
              <a:t>姓名</a:t>
            </a:r>
            <a:r>
              <a:rPr lang="en-US" altLang="zh-CN" sz="2000" dirty="0"/>
              <a:t>】  【</a:t>
            </a:r>
            <a:r>
              <a:rPr lang="zh-CN" altLang="en-US" sz="2000" dirty="0"/>
              <a:t>姓名</a:t>
            </a:r>
            <a:r>
              <a:rPr lang="en-US" altLang="zh-CN" sz="2000" dirty="0"/>
              <a:t>】</a:t>
            </a:r>
          </a:p>
          <a:p>
            <a:endParaRPr lang="zh-CN" altLang="en-US" dirty="0"/>
          </a:p>
        </p:txBody>
      </p:sp>
      <p:sp>
        <p:nvSpPr>
          <p:cNvPr id="4" name="TextBox 3"/>
          <p:cNvSpPr txBox="1"/>
          <p:nvPr/>
        </p:nvSpPr>
        <p:spPr>
          <a:xfrm>
            <a:off x="9584267" y="2206626"/>
            <a:ext cx="2463800" cy="276225"/>
          </a:xfrm>
          <a:prstGeom prst="rect">
            <a:avLst/>
          </a:prstGeom>
          <a:noFill/>
        </p:spPr>
        <p:txBody>
          <a:bodyPr>
            <a:spAutoFit/>
          </a:bodyPr>
          <a:lstStyle/>
          <a:p>
            <a:pPr>
              <a:defRPr/>
            </a:pPr>
            <a:r>
              <a:rPr lang="zh-CN" altLang="en-US" sz="1200" i="1" dirty="0">
                <a:solidFill>
                  <a:schemeClr val="tx1">
                    <a:lumMod val="50000"/>
                  </a:schemeClr>
                </a:solidFill>
                <a:latin typeface="微软雅黑" pitchFamily="34" charset="-122"/>
                <a:ea typeface="微软雅黑" pitchFamily="34" charset="-122"/>
              </a:rPr>
              <a:t>行动学习实践项目期末答辩汇报</a:t>
            </a:r>
          </a:p>
        </p:txBody>
      </p:sp>
    </p:spTree>
    <p:extLst>
      <p:ext uri="{BB962C8B-B14F-4D97-AF65-F5344CB8AC3E}">
        <p14:creationId xmlns:p14="http://schemas.microsoft.com/office/powerpoint/2010/main" val="2795089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65695" y="215023"/>
            <a:ext cx="7516536" cy="951047"/>
          </a:xfrm>
        </p:spPr>
        <p:txBody>
          <a:bodyPr/>
          <a:lstStyle/>
          <a:p>
            <a:pPr algn="ctr"/>
            <a:r>
              <a:rPr lang="zh-CN" altLang="en-US" b="1" dirty="0">
                <a:latin typeface="Aparajita" pitchFamily="34" charset="0"/>
                <a:ea typeface="华文中宋" pitchFamily="2" charset="-122"/>
              </a:rPr>
              <a:t> 汇报目录</a:t>
            </a:r>
            <a:endParaRPr lang="zh-CN" altLang="en-US" dirty="0"/>
          </a:p>
        </p:txBody>
      </p:sp>
      <p:sp>
        <p:nvSpPr>
          <p:cNvPr id="3" name="内容占位符 2"/>
          <p:cNvSpPr>
            <a:spLocks noGrp="1"/>
          </p:cNvSpPr>
          <p:nvPr>
            <p:ph idx="1"/>
          </p:nvPr>
        </p:nvSpPr>
        <p:spPr>
          <a:xfrm>
            <a:off x="838200" y="1233182"/>
            <a:ext cx="10515600" cy="4943781"/>
          </a:xfrm>
        </p:spPr>
        <p:txBody>
          <a:bodyPr>
            <a:normAutofit fontScale="92500"/>
          </a:bodyPr>
          <a:lstStyle/>
          <a:p>
            <a:pPr marL="457200" indent="-457200">
              <a:lnSpc>
                <a:spcPct val="175000"/>
              </a:lnSpc>
              <a:buFont typeface="Wingdings" pitchFamily="2" charset="2"/>
              <a:buChar char="Ø"/>
            </a:pPr>
            <a:r>
              <a:rPr lang="zh-CN" altLang="en-US" dirty="0">
                <a:latin typeface="微软雅黑" pitchFamily="34" charset="-122"/>
                <a:ea typeface="微软雅黑" pitchFamily="34" charset="-122"/>
              </a:rPr>
              <a:t>企业简介</a:t>
            </a:r>
            <a:endParaRPr lang="en-US" altLang="zh-CN" dirty="0">
              <a:latin typeface="微软雅黑" pitchFamily="34" charset="-122"/>
              <a:ea typeface="微软雅黑" pitchFamily="34" charset="-122"/>
            </a:endParaRPr>
          </a:p>
          <a:p>
            <a:pPr marL="457200" indent="-457200">
              <a:lnSpc>
                <a:spcPct val="175000"/>
              </a:lnSpc>
              <a:buFont typeface="Wingdings" pitchFamily="2" charset="2"/>
              <a:buChar char="Ø"/>
            </a:pPr>
            <a:r>
              <a:rPr lang="zh-CN" altLang="en-US" dirty="0">
                <a:latin typeface="微软雅黑" pitchFamily="34" charset="-122"/>
                <a:ea typeface="微软雅黑" pitchFamily="34" charset="-122"/>
              </a:rPr>
              <a:t>企业在管理中遇到的问题及其影响</a:t>
            </a:r>
            <a:endParaRPr lang="en-US" altLang="zh-CN" dirty="0">
              <a:latin typeface="微软雅黑" pitchFamily="34" charset="-122"/>
              <a:ea typeface="微软雅黑" pitchFamily="34" charset="-122"/>
            </a:endParaRPr>
          </a:p>
          <a:p>
            <a:pPr marL="457200" indent="-457200">
              <a:lnSpc>
                <a:spcPct val="175000"/>
              </a:lnSpc>
              <a:buFont typeface="Wingdings" pitchFamily="2" charset="2"/>
              <a:buChar char="Ø"/>
            </a:pPr>
            <a:r>
              <a:rPr lang="zh-CN" altLang="en-US" dirty="0">
                <a:latin typeface="微软雅黑" pitchFamily="34" charset="-122"/>
                <a:ea typeface="微软雅黑" pitchFamily="34" charset="-122"/>
              </a:rPr>
              <a:t>行动学习企业调研及团队研讨</a:t>
            </a:r>
            <a:endParaRPr lang="en-US" altLang="zh-CN" dirty="0">
              <a:latin typeface="微软雅黑" pitchFamily="34" charset="-122"/>
              <a:ea typeface="微软雅黑" pitchFamily="34" charset="-122"/>
            </a:endParaRPr>
          </a:p>
          <a:p>
            <a:pPr marL="457200" indent="-457200">
              <a:lnSpc>
                <a:spcPct val="175000"/>
              </a:lnSpc>
              <a:buFont typeface="Wingdings" pitchFamily="2" charset="2"/>
              <a:buChar char="Ø"/>
            </a:pPr>
            <a:r>
              <a:rPr lang="zh-CN" altLang="en-US" dirty="0">
                <a:latin typeface="微软雅黑" pitchFamily="34" charset="-122"/>
                <a:ea typeface="微软雅黑" pitchFamily="34" charset="-122"/>
              </a:rPr>
              <a:t>行动学习问题解决的理论指导</a:t>
            </a:r>
            <a:endParaRPr lang="en-US" altLang="zh-CN" dirty="0">
              <a:latin typeface="微软雅黑" pitchFamily="34" charset="-122"/>
              <a:ea typeface="微软雅黑" pitchFamily="34" charset="-122"/>
            </a:endParaRPr>
          </a:p>
          <a:p>
            <a:pPr marL="457200" indent="-457200">
              <a:lnSpc>
                <a:spcPct val="175000"/>
              </a:lnSpc>
              <a:buFont typeface="Wingdings" pitchFamily="2" charset="2"/>
              <a:buChar char="Ø"/>
            </a:pPr>
            <a:r>
              <a:rPr lang="zh-CN" altLang="en-US" dirty="0">
                <a:latin typeface="微软雅黑" pitchFamily="34" charset="-122"/>
                <a:ea typeface="微软雅黑" pitchFamily="34" charset="-122"/>
              </a:rPr>
              <a:t>行动学习问题解决过程及成果</a:t>
            </a:r>
            <a:endParaRPr lang="en-US" altLang="zh-CN" dirty="0">
              <a:latin typeface="微软雅黑" pitchFamily="34" charset="-122"/>
              <a:ea typeface="微软雅黑" pitchFamily="34" charset="-122"/>
            </a:endParaRPr>
          </a:p>
          <a:p>
            <a:pPr marL="457200" indent="-457200">
              <a:lnSpc>
                <a:spcPct val="175000"/>
              </a:lnSpc>
              <a:buFont typeface="Wingdings" pitchFamily="2" charset="2"/>
              <a:buChar char="Ø"/>
            </a:pPr>
            <a:r>
              <a:rPr lang="zh-CN" altLang="en-US" dirty="0">
                <a:latin typeface="微软雅黑" pitchFamily="34" charset="-122"/>
                <a:ea typeface="微软雅黑" pitchFamily="34" charset="-122"/>
              </a:rPr>
              <a:t>方案执行效果反馈</a:t>
            </a:r>
            <a:r>
              <a:rPr lang="en-US" altLang="zh-CN" dirty="0">
                <a:latin typeface="微软雅黑" pitchFamily="34" charset="-122"/>
                <a:ea typeface="微软雅黑" pitchFamily="34" charset="-122"/>
              </a:rPr>
              <a:t> </a:t>
            </a:r>
          </a:p>
        </p:txBody>
      </p:sp>
    </p:spTree>
    <p:extLst>
      <p:ext uri="{BB962C8B-B14F-4D97-AF65-F5344CB8AC3E}">
        <p14:creationId xmlns:p14="http://schemas.microsoft.com/office/powerpoint/2010/main" val="792982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65695" y="215023"/>
            <a:ext cx="7516536" cy="951047"/>
          </a:xfrm>
        </p:spPr>
        <p:txBody>
          <a:bodyPr/>
          <a:lstStyle/>
          <a:p>
            <a:pPr algn="ctr"/>
            <a:r>
              <a:rPr lang="zh-CN" altLang="en-US" b="1" dirty="0">
                <a:latin typeface="Aparajita" pitchFamily="34" charset="0"/>
                <a:ea typeface="华文中宋" pitchFamily="2" charset="-122"/>
              </a:rPr>
              <a:t>企业简介</a:t>
            </a:r>
            <a:endParaRPr lang="zh-CN" altLang="en-US" dirty="0"/>
          </a:p>
        </p:txBody>
      </p:sp>
      <p:sp>
        <p:nvSpPr>
          <p:cNvPr id="3" name="内容占位符 2"/>
          <p:cNvSpPr>
            <a:spLocks noGrp="1"/>
          </p:cNvSpPr>
          <p:nvPr>
            <p:ph idx="1"/>
          </p:nvPr>
        </p:nvSpPr>
        <p:spPr>
          <a:xfrm>
            <a:off x="838200" y="1233182"/>
            <a:ext cx="10515600" cy="4943781"/>
          </a:xfrm>
        </p:spPr>
        <p:txBody>
          <a:bodyPr/>
          <a:lstStyle/>
          <a:p>
            <a:pPr marL="0" indent="0" eaLnBrk="0" fontAlgn="base" hangingPunct="0">
              <a:lnSpc>
                <a:spcPct val="100000"/>
              </a:lnSpc>
              <a:spcBef>
                <a:spcPct val="0"/>
              </a:spcBef>
              <a:spcAft>
                <a:spcPct val="0"/>
              </a:spcAft>
              <a:buNone/>
            </a:pPr>
            <a:r>
              <a:rPr lang="zh-CN" altLang="en-US" sz="1400" i="1" dirty="0">
                <a:solidFill>
                  <a:srgbClr val="23387D"/>
                </a:solidFill>
                <a:latin typeface="微软雅黑" pitchFamily="34" charset="-122"/>
                <a:ea typeface="微软雅黑" pitchFamily="34" charset="-122"/>
              </a:rPr>
              <a:t>包括企业的发展历史，所在的行业，企业的主营业务，提供的主要产品和服务，企业的组织机构等。</a:t>
            </a:r>
          </a:p>
          <a:p>
            <a:endParaRPr lang="zh-CN" altLang="en-US" dirty="0"/>
          </a:p>
        </p:txBody>
      </p:sp>
    </p:spTree>
    <p:extLst>
      <p:ext uri="{BB962C8B-B14F-4D97-AF65-F5344CB8AC3E}">
        <p14:creationId xmlns:p14="http://schemas.microsoft.com/office/powerpoint/2010/main" val="3364415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65694" y="215023"/>
            <a:ext cx="7877263" cy="951047"/>
          </a:xfrm>
        </p:spPr>
        <p:txBody>
          <a:bodyPr>
            <a:normAutofit fontScale="90000"/>
          </a:bodyPr>
          <a:lstStyle/>
          <a:p>
            <a:pPr algn="ctr"/>
            <a:r>
              <a:rPr lang="zh-CN" altLang="en-US" b="1" dirty="0">
                <a:latin typeface="Aparajita" pitchFamily="34" charset="0"/>
                <a:ea typeface="华文中宋" pitchFamily="2" charset="-122"/>
              </a:rPr>
              <a:t>企业在管理中遇到的问题及其影响</a:t>
            </a:r>
            <a:endParaRPr lang="zh-CN" altLang="en-US" dirty="0"/>
          </a:p>
        </p:txBody>
      </p:sp>
      <p:sp>
        <p:nvSpPr>
          <p:cNvPr id="3" name="内容占位符 2"/>
          <p:cNvSpPr>
            <a:spLocks noGrp="1"/>
          </p:cNvSpPr>
          <p:nvPr>
            <p:ph idx="1"/>
          </p:nvPr>
        </p:nvSpPr>
        <p:spPr>
          <a:xfrm>
            <a:off x="838200" y="1233182"/>
            <a:ext cx="10515600" cy="4943781"/>
          </a:xfrm>
        </p:spPr>
        <p:txBody>
          <a:bodyPr/>
          <a:lstStyle/>
          <a:p>
            <a:pPr marL="0" lvl="0" indent="0" eaLnBrk="0" fontAlgn="base" hangingPunct="0">
              <a:lnSpc>
                <a:spcPct val="100000"/>
              </a:lnSpc>
              <a:spcBef>
                <a:spcPct val="0"/>
              </a:spcBef>
              <a:spcAft>
                <a:spcPct val="0"/>
              </a:spcAft>
              <a:buNone/>
            </a:pPr>
            <a:r>
              <a:rPr lang="zh-CN" altLang="zh-CN" sz="1400" i="1" dirty="0">
                <a:solidFill>
                  <a:srgbClr val="23387D"/>
                </a:solidFill>
                <a:latin typeface="微软雅黑" pitchFamily="34" charset="-122"/>
                <a:ea typeface="微软雅黑" pitchFamily="34" charset="-122"/>
              </a:rPr>
              <a:t>企业在某一管理领域</a:t>
            </a:r>
            <a:r>
              <a:rPr lang="zh-CN" altLang="en-US" sz="1400" i="1" dirty="0">
                <a:solidFill>
                  <a:srgbClr val="23387D"/>
                </a:solidFill>
                <a:latin typeface="微软雅黑" pitchFamily="34" charset="-122"/>
                <a:ea typeface="微软雅黑" pitchFamily="34" charset="-122"/>
              </a:rPr>
              <a:t>（如战略、人力资源、市场营销、运营管理等）</a:t>
            </a:r>
            <a:r>
              <a:rPr lang="zh-CN" altLang="zh-CN" sz="1400" i="1" dirty="0">
                <a:solidFill>
                  <a:srgbClr val="23387D"/>
                </a:solidFill>
                <a:latin typeface="微软雅黑" pitchFamily="34" charset="-122"/>
                <a:ea typeface="微软雅黑" pitchFamily="34" charset="-122"/>
              </a:rPr>
              <a:t>的管理现状，在该管理领域企业的部门岗位设置，主要业务流程，业务运作中存在的主要问题，当前主要指标的值，指标期望达到的目标值，主要指标的差距</a:t>
            </a:r>
            <a:r>
              <a:rPr lang="zh-CN" altLang="en-US" sz="1400" i="1" dirty="0">
                <a:solidFill>
                  <a:srgbClr val="23387D"/>
                </a:solidFill>
                <a:latin typeface="微软雅黑" pitchFamily="34" charset="-122"/>
                <a:ea typeface="微软雅黑" pitchFamily="34" charset="-122"/>
              </a:rPr>
              <a:t>，并分析目前的管理问题对企业经营管理的影响。</a:t>
            </a:r>
            <a:endParaRPr lang="zh-CN" altLang="zh-CN" sz="1400" i="1" dirty="0">
              <a:solidFill>
                <a:srgbClr val="23387D"/>
              </a:solidFill>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152618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65695" y="215023"/>
            <a:ext cx="7516536" cy="951047"/>
          </a:xfrm>
        </p:spPr>
        <p:txBody>
          <a:bodyPr/>
          <a:lstStyle/>
          <a:p>
            <a:pPr algn="ctr"/>
            <a:r>
              <a:rPr lang="zh-CN" altLang="en-US" b="1" dirty="0">
                <a:latin typeface="Aparajita" pitchFamily="34" charset="0"/>
                <a:ea typeface="华文中宋" pitchFamily="2" charset="-122"/>
              </a:rPr>
              <a:t>行动学习企业调研及团队研讨</a:t>
            </a:r>
            <a:endParaRPr lang="zh-CN" altLang="en-US" dirty="0"/>
          </a:p>
        </p:txBody>
      </p:sp>
      <p:sp>
        <p:nvSpPr>
          <p:cNvPr id="3" name="内容占位符 2"/>
          <p:cNvSpPr>
            <a:spLocks noGrp="1"/>
          </p:cNvSpPr>
          <p:nvPr>
            <p:ph idx="1"/>
          </p:nvPr>
        </p:nvSpPr>
        <p:spPr>
          <a:xfrm>
            <a:off x="838200" y="1233182"/>
            <a:ext cx="10515600" cy="4943781"/>
          </a:xfrm>
        </p:spPr>
        <p:txBody>
          <a:bodyPr/>
          <a:lstStyle/>
          <a:p>
            <a:pPr marL="0" lvl="0" indent="0" eaLnBrk="0" fontAlgn="base" hangingPunct="0">
              <a:lnSpc>
                <a:spcPct val="100000"/>
              </a:lnSpc>
              <a:spcBef>
                <a:spcPct val="0"/>
              </a:spcBef>
              <a:spcAft>
                <a:spcPct val="0"/>
              </a:spcAft>
              <a:buNone/>
            </a:pPr>
            <a:r>
              <a:rPr lang="zh-CN" altLang="zh-CN" sz="1400" i="1" dirty="0">
                <a:solidFill>
                  <a:srgbClr val="23387D"/>
                </a:solidFill>
                <a:latin typeface="微软雅黑" pitchFamily="34" charset="-122"/>
                <a:ea typeface="微软雅黑" pitchFamily="34" charset="-122"/>
              </a:rPr>
              <a:t>根据行动学习过程中企业调研和团队研讨的顺序对每一次企业调研和团队研讨进行简介</a:t>
            </a:r>
            <a:r>
              <a:rPr lang="zh-CN" altLang="en-US" sz="1400" i="1" dirty="0">
                <a:solidFill>
                  <a:srgbClr val="23387D"/>
                </a:solidFill>
                <a:latin typeface="微软雅黑" pitchFamily="34" charset="-122"/>
                <a:ea typeface="微软雅黑" pitchFamily="34" charset="-122"/>
              </a:rPr>
              <a:t>。</a:t>
            </a:r>
            <a:endParaRPr lang="en-US" altLang="zh-CN" sz="1400" i="1" dirty="0">
              <a:solidFill>
                <a:srgbClr val="23387D"/>
              </a:solidFill>
              <a:latin typeface="微软雅黑" pitchFamily="34" charset="-122"/>
              <a:ea typeface="微软雅黑" pitchFamily="34" charset="-122"/>
            </a:endParaRPr>
          </a:p>
          <a:p>
            <a:pPr marL="0" lvl="0" indent="0" eaLnBrk="0" fontAlgn="base" hangingPunct="0">
              <a:lnSpc>
                <a:spcPct val="100000"/>
              </a:lnSpc>
              <a:spcBef>
                <a:spcPct val="0"/>
              </a:spcBef>
              <a:spcAft>
                <a:spcPct val="0"/>
              </a:spcAft>
              <a:buNone/>
            </a:pPr>
            <a:endParaRPr lang="en-US" altLang="zh-CN" sz="1400" i="1" dirty="0">
              <a:solidFill>
                <a:srgbClr val="23387D"/>
              </a:solidFill>
              <a:latin typeface="微软雅黑" pitchFamily="34" charset="-122"/>
              <a:ea typeface="微软雅黑" pitchFamily="34" charset="-122"/>
            </a:endParaRPr>
          </a:p>
          <a:p>
            <a:pPr marL="0" lvl="0" indent="0" eaLnBrk="0" fontAlgn="base" hangingPunct="0">
              <a:lnSpc>
                <a:spcPct val="100000"/>
              </a:lnSpc>
              <a:spcBef>
                <a:spcPct val="0"/>
              </a:spcBef>
              <a:spcAft>
                <a:spcPct val="0"/>
              </a:spcAft>
              <a:buNone/>
            </a:pPr>
            <a:r>
              <a:rPr lang="zh-CN" altLang="zh-CN" sz="1400" i="1" dirty="0">
                <a:solidFill>
                  <a:srgbClr val="23387D"/>
                </a:solidFill>
                <a:latin typeface="微软雅黑" pitchFamily="34" charset="-122"/>
                <a:ea typeface="微软雅黑" pitchFamily="34" charset="-122"/>
              </a:rPr>
              <a:t>主要内容包括：</a:t>
            </a:r>
            <a:endParaRPr lang="en-US" altLang="zh-CN" sz="1400" i="1" dirty="0">
              <a:solidFill>
                <a:srgbClr val="23387D"/>
              </a:solidFill>
              <a:latin typeface="微软雅黑" pitchFamily="34" charset="-122"/>
              <a:ea typeface="微软雅黑" pitchFamily="34" charset="-122"/>
            </a:endParaRPr>
          </a:p>
          <a:p>
            <a:pPr marL="0" lvl="0" indent="0" eaLnBrk="0" fontAlgn="base" hangingPunct="0">
              <a:lnSpc>
                <a:spcPct val="100000"/>
              </a:lnSpc>
              <a:spcBef>
                <a:spcPct val="0"/>
              </a:spcBef>
              <a:spcAft>
                <a:spcPct val="0"/>
              </a:spcAft>
              <a:buNone/>
            </a:pPr>
            <a:r>
              <a:rPr lang="zh-CN" altLang="zh-CN" sz="1400" i="1" dirty="0">
                <a:solidFill>
                  <a:srgbClr val="23387D"/>
                </a:solidFill>
                <a:latin typeface="微软雅黑" pitchFamily="34" charset="-122"/>
                <a:ea typeface="微软雅黑" pitchFamily="34" charset="-122"/>
              </a:rPr>
              <a:t>企业调研或团队研讨的目标，时间，地点，参加人员（企业调研时有企业方人员参与，请将企业方参与的人员也写在人员名单中），企业调研或研讨的成果，企业调研或团队研讨中用的的理论、方法和工具。</a:t>
            </a:r>
            <a:endParaRPr lang="zh-CN" altLang="en-US" sz="1400" i="1" dirty="0">
              <a:solidFill>
                <a:srgbClr val="23387D"/>
              </a:solidFill>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218395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65695" y="215023"/>
            <a:ext cx="7516536" cy="951047"/>
          </a:xfrm>
        </p:spPr>
        <p:txBody>
          <a:bodyPr>
            <a:normAutofit fontScale="90000"/>
          </a:bodyPr>
          <a:lstStyle/>
          <a:p>
            <a:pPr algn="ctr"/>
            <a:r>
              <a:rPr lang="zh-CN" altLang="en-US" b="1" dirty="0">
                <a:latin typeface="Aparajita" pitchFamily="34" charset="0"/>
                <a:ea typeface="华文中宋" pitchFamily="2" charset="-122"/>
              </a:rPr>
              <a:t> 行动学习问题解决的理论指导</a:t>
            </a:r>
            <a:endParaRPr lang="zh-CN" altLang="en-US" dirty="0"/>
          </a:p>
        </p:txBody>
      </p:sp>
      <p:sp>
        <p:nvSpPr>
          <p:cNvPr id="3" name="内容占位符 2"/>
          <p:cNvSpPr>
            <a:spLocks noGrp="1"/>
          </p:cNvSpPr>
          <p:nvPr>
            <p:ph idx="1"/>
          </p:nvPr>
        </p:nvSpPr>
        <p:spPr>
          <a:xfrm>
            <a:off x="838200" y="1233182"/>
            <a:ext cx="10515600" cy="4943781"/>
          </a:xfrm>
        </p:spPr>
        <p:txBody>
          <a:bodyPr/>
          <a:lstStyle/>
          <a:p>
            <a:pPr marL="0" lvl="0" indent="0" eaLnBrk="0" fontAlgn="base" hangingPunct="0">
              <a:lnSpc>
                <a:spcPct val="100000"/>
              </a:lnSpc>
              <a:spcBef>
                <a:spcPct val="0"/>
              </a:spcBef>
              <a:spcAft>
                <a:spcPct val="0"/>
              </a:spcAft>
              <a:buNone/>
            </a:pPr>
            <a:r>
              <a:rPr lang="zh-CN" altLang="en-US" sz="1400" i="1" dirty="0">
                <a:solidFill>
                  <a:srgbClr val="23387D"/>
                </a:solidFill>
                <a:latin typeface="微软雅黑" pitchFamily="34" charset="-122"/>
                <a:ea typeface="微软雅黑" pitchFamily="34" charset="-122"/>
              </a:rPr>
              <a:t>对指导行动学习问题解决的相关理论进行简要阐述（此处理论应为问题域的相关理论，例如营销学理论、人力资源管理理论等）。</a:t>
            </a:r>
          </a:p>
          <a:p>
            <a:endParaRPr lang="zh-CN" altLang="en-US" dirty="0"/>
          </a:p>
        </p:txBody>
      </p:sp>
    </p:spTree>
    <p:extLst>
      <p:ext uri="{BB962C8B-B14F-4D97-AF65-F5344CB8AC3E}">
        <p14:creationId xmlns:p14="http://schemas.microsoft.com/office/powerpoint/2010/main" val="3909386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448"/>
            <a:ext cx="10515600" cy="805343"/>
          </a:xfrm>
        </p:spPr>
        <p:txBody>
          <a:bodyPr>
            <a:normAutofit/>
          </a:bodyPr>
          <a:lstStyle/>
          <a:p>
            <a:pPr algn="ctr"/>
            <a:r>
              <a:rPr lang="zh-CN" altLang="en-US" sz="4000" b="1" dirty="0">
                <a:latin typeface="Aparajita" pitchFamily="34" charset="0"/>
                <a:ea typeface="华文中宋" pitchFamily="2" charset="-122"/>
              </a:rPr>
              <a:t>行动学习问题解决过程及成果</a:t>
            </a:r>
            <a:endParaRPr lang="zh-CN" altLang="en-US" sz="4000" dirty="0"/>
          </a:p>
        </p:txBody>
      </p:sp>
      <p:sp>
        <p:nvSpPr>
          <p:cNvPr id="3" name="内容占位符 2"/>
          <p:cNvSpPr>
            <a:spLocks noGrp="1"/>
          </p:cNvSpPr>
          <p:nvPr>
            <p:ph idx="1"/>
          </p:nvPr>
        </p:nvSpPr>
        <p:spPr>
          <a:xfrm>
            <a:off x="838200" y="1140903"/>
            <a:ext cx="10515600" cy="5036060"/>
          </a:xfrm>
        </p:spPr>
        <p:txBody>
          <a:bodyPr/>
          <a:lstStyle/>
          <a:p>
            <a:pPr marL="0" lvl="0" indent="0" eaLnBrk="0" fontAlgn="base" hangingPunct="0">
              <a:lnSpc>
                <a:spcPct val="100000"/>
              </a:lnSpc>
              <a:spcBef>
                <a:spcPct val="0"/>
              </a:spcBef>
              <a:spcAft>
                <a:spcPct val="0"/>
              </a:spcAft>
              <a:buNone/>
            </a:pPr>
            <a:r>
              <a:rPr lang="zh-CN" altLang="en-US" sz="1400" i="1" dirty="0">
                <a:solidFill>
                  <a:srgbClr val="23387D"/>
                </a:solidFill>
                <a:latin typeface="微软雅黑" pitchFamily="34" charset="-122"/>
                <a:ea typeface="微软雅黑" pitchFamily="34" charset="-122"/>
              </a:rPr>
              <a:t>给出利用解决问题六步法或</a:t>
            </a:r>
            <a:r>
              <a:rPr lang="en-US" altLang="zh-CN" sz="1400" i="1" dirty="0">
                <a:solidFill>
                  <a:srgbClr val="23387D"/>
                </a:solidFill>
                <a:latin typeface="微软雅黑" pitchFamily="34" charset="-122"/>
                <a:ea typeface="微软雅黑" pitchFamily="34" charset="-122"/>
              </a:rPr>
              <a:t>GROW</a:t>
            </a:r>
            <a:r>
              <a:rPr lang="zh-CN" altLang="en-US" sz="1400" i="1" dirty="0">
                <a:solidFill>
                  <a:srgbClr val="23387D"/>
                </a:solidFill>
                <a:latin typeface="微软雅黑" pitchFamily="34" charset="-122"/>
                <a:ea typeface="微软雅黑" pitchFamily="34" charset="-122"/>
              </a:rPr>
              <a:t>模型进行问题解决的各步骤的里程碑式成果（可分多页</a:t>
            </a:r>
            <a:r>
              <a:rPr lang="en-US" altLang="zh-CN" sz="1400" i="1" dirty="0">
                <a:solidFill>
                  <a:srgbClr val="23387D"/>
                </a:solidFill>
                <a:latin typeface="微软雅黑" pitchFamily="34" charset="-122"/>
                <a:ea typeface="微软雅黑" pitchFamily="34" charset="-122"/>
              </a:rPr>
              <a:t>PPT</a:t>
            </a:r>
            <a:r>
              <a:rPr lang="zh-CN" altLang="en-US" sz="1400" i="1" dirty="0">
                <a:solidFill>
                  <a:srgbClr val="23387D"/>
                </a:solidFill>
                <a:latin typeface="微软雅黑" pitchFamily="34" charset="-122"/>
                <a:ea typeface="微软雅黑" pitchFamily="34" charset="-122"/>
              </a:rPr>
              <a:t>介绍）</a:t>
            </a:r>
            <a:endParaRPr lang="en-US" altLang="zh-CN" sz="1400" i="1" dirty="0">
              <a:solidFill>
                <a:srgbClr val="23387D"/>
              </a:solidFill>
              <a:latin typeface="微软雅黑" pitchFamily="34" charset="-122"/>
              <a:ea typeface="微软雅黑" pitchFamily="34" charset="-122"/>
            </a:endParaRPr>
          </a:p>
          <a:p>
            <a:pPr marL="0" lvl="0" indent="0" eaLnBrk="0" fontAlgn="base" hangingPunct="0">
              <a:lnSpc>
                <a:spcPct val="100000"/>
              </a:lnSpc>
              <a:spcBef>
                <a:spcPct val="0"/>
              </a:spcBef>
              <a:spcAft>
                <a:spcPct val="0"/>
              </a:spcAft>
              <a:buNone/>
            </a:pPr>
            <a:endParaRPr lang="en-US" altLang="zh-CN" sz="1400" i="1" dirty="0">
              <a:solidFill>
                <a:srgbClr val="23387D"/>
              </a:solidFill>
              <a:latin typeface="微软雅黑" pitchFamily="34" charset="-122"/>
              <a:ea typeface="微软雅黑" pitchFamily="34" charset="-122"/>
            </a:endParaRPr>
          </a:p>
          <a:p>
            <a:pPr marL="0" lvl="0" indent="0" eaLnBrk="0" fontAlgn="base" hangingPunct="0">
              <a:lnSpc>
                <a:spcPct val="100000"/>
              </a:lnSpc>
              <a:spcBef>
                <a:spcPct val="0"/>
              </a:spcBef>
              <a:spcAft>
                <a:spcPct val="0"/>
              </a:spcAft>
              <a:buNone/>
            </a:pPr>
            <a:r>
              <a:rPr lang="zh-CN" altLang="en-US" sz="1400" i="1" dirty="0">
                <a:solidFill>
                  <a:srgbClr val="23387D"/>
                </a:solidFill>
                <a:latin typeface="微软雅黑" pitchFamily="34" charset="-122"/>
                <a:ea typeface="微软雅黑" pitchFamily="34" charset="-122"/>
              </a:rPr>
              <a:t>特别说明：行动学习问题解决应提供多种解决方案。</a:t>
            </a:r>
            <a:endParaRPr lang="zh-CN" altLang="zh-CN" sz="1400" i="1" dirty="0">
              <a:solidFill>
                <a:srgbClr val="23387D"/>
              </a:solidFill>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280487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448"/>
            <a:ext cx="10515600" cy="805343"/>
          </a:xfrm>
        </p:spPr>
        <p:txBody>
          <a:bodyPr>
            <a:normAutofit/>
          </a:bodyPr>
          <a:lstStyle/>
          <a:p>
            <a:pPr algn="ctr"/>
            <a:r>
              <a:rPr lang="zh-CN" altLang="en-US" sz="4000" b="1" dirty="0">
                <a:latin typeface="Aparajita" pitchFamily="34" charset="0"/>
                <a:ea typeface="华文中宋" pitchFamily="2" charset="-122"/>
              </a:rPr>
              <a:t> 方案执行效果反馈</a:t>
            </a:r>
            <a:endParaRPr lang="zh-CN" altLang="en-US" sz="4000" dirty="0"/>
          </a:p>
        </p:txBody>
      </p:sp>
      <p:sp>
        <p:nvSpPr>
          <p:cNvPr id="3" name="内容占位符 2"/>
          <p:cNvSpPr>
            <a:spLocks noGrp="1"/>
          </p:cNvSpPr>
          <p:nvPr>
            <p:ph idx="1"/>
          </p:nvPr>
        </p:nvSpPr>
        <p:spPr>
          <a:xfrm>
            <a:off x="838200" y="1140903"/>
            <a:ext cx="10515600" cy="5036060"/>
          </a:xfrm>
        </p:spPr>
        <p:txBody>
          <a:bodyPr/>
          <a:lstStyle/>
          <a:p>
            <a:pPr marL="0" lvl="0" indent="0" eaLnBrk="0" fontAlgn="base" hangingPunct="0">
              <a:lnSpc>
                <a:spcPct val="100000"/>
              </a:lnSpc>
              <a:spcBef>
                <a:spcPct val="0"/>
              </a:spcBef>
              <a:spcAft>
                <a:spcPct val="0"/>
              </a:spcAft>
              <a:buNone/>
            </a:pPr>
            <a:r>
              <a:rPr lang="zh-CN" altLang="en-US" sz="1400" i="1" dirty="0">
                <a:solidFill>
                  <a:srgbClr val="23387D"/>
                </a:solidFill>
                <a:latin typeface="微软雅黑" pitchFamily="34" charset="-122"/>
                <a:ea typeface="微软雅黑" pitchFamily="34" charset="-122"/>
              </a:rPr>
              <a:t>方案执行对解决问题的贡献，方案质疑反思。</a:t>
            </a:r>
            <a:endParaRPr lang="zh-CN" altLang="zh-CN" sz="1400" i="1" dirty="0">
              <a:solidFill>
                <a:srgbClr val="23387D"/>
              </a:solidFill>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226274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114" y="215023"/>
            <a:ext cx="9664117" cy="951047"/>
          </a:xfrm>
        </p:spPr>
        <p:txBody>
          <a:bodyPr>
            <a:normAutofit/>
          </a:bodyPr>
          <a:lstStyle/>
          <a:p>
            <a:r>
              <a:rPr lang="zh-CN" altLang="en-US" b="1" dirty="0">
                <a:latin typeface="Aparajita" pitchFamily="34" charset="0"/>
                <a:ea typeface="华文中宋" pitchFamily="2" charset="-122"/>
              </a:rPr>
              <a:t> </a:t>
            </a:r>
            <a:r>
              <a:rPr lang="zh-CN" altLang="en-US" b="1" dirty="0" smtClean="0">
                <a:latin typeface="Aparajita" pitchFamily="34" charset="0"/>
                <a:ea typeface="华文中宋" pitchFamily="2" charset="-122"/>
              </a:rPr>
              <a:t>现场</a:t>
            </a:r>
            <a:r>
              <a:rPr lang="zh-CN" altLang="en-US" b="1" dirty="0">
                <a:latin typeface="Aparajita" pitchFamily="34" charset="0"/>
                <a:ea typeface="华文中宋" pitchFamily="2" charset="-122"/>
              </a:rPr>
              <a:t>提问</a:t>
            </a:r>
            <a:endParaRPr lang="zh-CN" altLang="en-US" dirty="0"/>
          </a:p>
        </p:txBody>
      </p:sp>
      <p:sp>
        <p:nvSpPr>
          <p:cNvPr id="3" name="内容占位符 2"/>
          <p:cNvSpPr>
            <a:spLocks noGrp="1"/>
          </p:cNvSpPr>
          <p:nvPr>
            <p:ph idx="1"/>
          </p:nvPr>
        </p:nvSpPr>
        <p:spPr>
          <a:xfrm>
            <a:off x="2885813" y="2088859"/>
            <a:ext cx="6442746" cy="2785145"/>
          </a:xfrm>
        </p:spPr>
        <p:txBody>
          <a:bodyPr>
            <a:normAutofit/>
          </a:bodyPr>
          <a:lstStyle/>
          <a:p>
            <a:pPr marL="457200" indent="-457200">
              <a:buFont typeface="Wingdings" pitchFamily="2" charset="2"/>
              <a:buChar char="Ø"/>
            </a:pPr>
            <a:r>
              <a:rPr lang="zh-CN" altLang="en-US" sz="4800" b="1" dirty="0">
                <a:ea typeface="宋体" pitchFamily="2" charset="-122"/>
              </a:rPr>
              <a:t>评委提问</a:t>
            </a:r>
            <a:endParaRPr lang="en-US" altLang="zh-CN" sz="4800" dirty="0">
              <a:ea typeface="宋体" pitchFamily="2" charset="-122"/>
            </a:endParaRPr>
          </a:p>
          <a:p>
            <a:pPr marL="457200" indent="-457200">
              <a:buFont typeface="Wingdings" pitchFamily="2" charset="2"/>
              <a:buChar char="Ø"/>
            </a:pPr>
            <a:endParaRPr lang="zh-CN" altLang="zh-CN" sz="4800" dirty="0">
              <a:ea typeface="宋体" pitchFamily="2" charset="-122"/>
            </a:endParaRPr>
          </a:p>
          <a:p>
            <a:pPr marL="457200" indent="-457200">
              <a:buFont typeface="Wingdings" pitchFamily="2" charset="2"/>
              <a:buChar char="Ø"/>
            </a:pPr>
            <a:r>
              <a:rPr lang="zh-CN" altLang="en-US" sz="4800" b="1" dirty="0">
                <a:ea typeface="宋体" pitchFamily="2" charset="-122"/>
              </a:rPr>
              <a:t>学生提问</a:t>
            </a:r>
            <a:endParaRPr lang="zh-CN" altLang="en-US" sz="4800" dirty="0"/>
          </a:p>
        </p:txBody>
      </p:sp>
      <p:sp>
        <p:nvSpPr>
          <p:cNvPr id="4" name="矩形 3"/>
          <p:cNvSpPr>
            <a:spLocks noChangeArrowheads="1"/>
          </p:cNvSpPr>
          <p:nvPr/>
        </p:nvSpPr>
        <p:spPr bwMode="auto">
          <a:xfrm>
            <a:off x="8740775" y="4749800"/>
            <a:ext cx="2492375" cy="1016000"/>
          </a:xfrm>
          <a:prstGeom prst="rect">
            <a:avLst/>
          </a:prstGeom>
          <a:noFill/>
          <a:ln w="9525">
            <a:noFill/>
            <a:miter lim="800000"/>
            <a:headEnd/>
            <a:tailEnd/>
          </a:ln>
        </p:spPr>
        <p:txBody>
          <a:bodyPr wrap="none">
            <a:spAutoFit/>
          </a:bodyPr>
          <a:lstStyle/>
          <a:p>
            <a:pPr eaLnBrk="1" hangingPunct="1">
              <a:defRPr/>
            </a:pPr>
            <a:r>
              <a:rPr lang="zh-CN" altLang="en-US" sz="6000" b="1" i="1" dirty="0">
                <a:solidFill>
                  <a:srgbClr val="C00000"/>
                </a:solidFill>
                <a:effectLst>
                  <a:outerShdw blurRad="38100" dist="38100" dir="2700000" algn="tl">
                    <a:srgbClr val="C0C0C0"/>
                  </a:outerShdw>
                </a:effectLst>
                <a:latin typeface="华文中宋" pitchFamily="2" charset="-122"/>
                <a:ea typeface="华文中宋" pitchFamily="2" charset="-122"/>
              </a:rPr>
              <a:t>谢谢！</a:t>
            </a:r>
            <a:endParaRPr lang="zh-CN" altLang="en-US" sz="6000" i="1" dirty="0">
              <a:ea typeface="宋体" pitchFamily="2" charset="-122"/>
            </a:endParaRPr>
          </a:p>
        </p:txBody>
      </p:sp>
    </p:spTree>
    <p:extLst>
      <p:ext uri="{BB962C8B-B14F-4D97-AF65-F5344CB8AC3E}">
        <p14:creationId xmlns:p14="http://schemas.microsoft.com/office/powerpoint/2010/main" val="1091757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389</Words>
  <Application>Microsoft Office PowerPoint</Application>
  <PresentationFormat>宽屏</PresentationFormat>
  <Paragraphs>33</Paragraphs>
  <Slides>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Aparajita</vt:lpstr>
      <vt:lpstr>华文中宋</vt:lpstr>
      <vt:lpstr>宋体</vt:lpstr>
      <vt:lpstr>微软雅黑</vt:lpstr>
      <vt:lpstr>Arial</vt:lpstr>
      <vt:lpstr>Calibri</vt:lpstr>
      <vt:lpstr>Calibri Light</vt:lpstr>
      <vt:lpstr>Wingdings</vt:lpstr>
      <vt:lpstr>Office 主题</vt:lpstr>
      <vt:lpstr>项目名称</vt:lpstr>
      <vt:lpstr> 汇报目录</vt:lpstr>
      <vt:lpstr>企业简介</vt:lpstr>
      <vt:lpstr>企业在管理中遇到的问题及其影响</vt:lpstr>
      <vt:lpstr>行动学习企业调研及团队研讨</vt:lpstr>
      <vt:lpstr> 行动学习问题解决的理论指导</vt:lpstr>
      <vt:lpstr>行动学习问题解决过程及成果</vt:lpstr>
      <vt:lpstr> 方案执行效果反馈</vt:lpstr>
      <vt:lpstr> 现场提问</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zhai</dc:creator>
  <cp:lastModifiedBy>panwei123</cp:lastModifiedBy>
  <cp:revision>6</cp:revision>
  <dcterms:created xsi:type="dcterms:W3CDTF">2018-12-28T08:16:59Z</dcterms:created>
  <dcterms:modified xsi:type="dcterms:W3CDTF">2020-03-23T07:43:52Z</dcterms:modified>
</cp:coreProperties>
</file>